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7"/>
    <a:srgbClr val="69B3E8"/>
    <a:srgbClr val="D326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91" autoAdjust="0"/>
    <p:restoredTop sz="95238"/>
  </p:normalViewPr>
  <p:slideViewPr>
    <p:cSldViewPr snapToGrid="0" snapToObjects="1">
      <p:cViewPr>
        <p:scale>
          <a:sx n="56" d="100"/>
          <a:sy n="56" d="100"/>
        </p:scale>
        <p:origin x="-528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27CF214-498A-164D-8CF9-FF84482AD2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5F214C4-9B17-8545-8365-9396A6D91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0E881B6-7A73-BA4D-AE57-FFEB28FA1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D669-8B47-3046-B45E-2F8B7275DD14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579ED86-24D1-8E4D-B399-A5E1385F5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A371456-9BF6-0A4E-8B12-42D140A3C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AA28E-4B32-D846-9457-8C125F4A7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360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4F88A8A-B1B5-184C-B330-41B695E3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2889D73E-86AA-2940-B8A8-A71A0ECF7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9C63E7A-30BD-C546-AB2A-6F0DC8037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D669-8B47-3046-B45E-2F8B7275DD14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D842843-6C9C-A142-B339-801ACE739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7DDA23D-BCE0-7740-9AEE-F695ED6A7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AA28E-4B32-D846-9457-8C125F4A7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41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DAA13B1C-7225-9045-9047-BDF36B8B22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CFF81012-F680-5B4C-AC08-C0733B688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85093F2-B3CC-5543-89A1-A77DFCF3E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D669-8B47-3046-B45E-2F8B7275DD14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FE6D9EE-614A-FD46-B09E-2B4DF737F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D11164C-6EC3-2441-81A8-7446A05A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AA28E-4B32-D846-9457-8C125F4A7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981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12946E1-5F6E-504A-9D97-D571B4921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8952005-53A4-3148-8EC2-DC4DB9B69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0B4DC89-2E29-9949-A266-4B447151B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D669-8B47-3046-B45E-2F8B7275DD14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A59719A-7E58-4B45-8735-25A64C329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45ABC59-524F-4248-B82D-7ED549949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AA28E-4B32-D846-9457-8C125F4A7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468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21D1D48-866F-C445-9BD9-D5BE91209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5D1DB60-F170-D543-BAA4-0E23E40C0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C9B5983-57F6-2A46-BD4C-8473ED9EB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D669-8B47-3046-B45E-2F8B7275DD14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FA61339-60A3-D04C-BEE8-74B12CFD8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BE40D1C-1319-9A4D-921D-782824E19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AA28E-4B32-D846-9457-8C125F4A7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0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614974-FE4E-A14A-BC75-EA79C6CE1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02B4C53-9757-E044-83C0-54BDE6FC65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1DF816AA-60C3-C14D-8816-5938F6619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1ECEA5F-1C40-6D4F-A1AE-7B104DDF1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D669-8B47-3046-B45E-2F8B7275DD14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1B7F19B-DE7F-7A4E-B777-87FFD93C0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AB5002E-E52E-B748-A01F-2B26AA25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AA28E-4B32-D846-9457-8C125F4A7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29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9ABF314-39AB-E248-8452-F9902A70D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2BB464E-F9D2-9D44-9024-0309CD5B1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6F4AF20-3F53-A747-836A-2709A0B3C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580FCE47-05E7-614C-88DA-F0074ED8B4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065AC9A7-4712-664F-B88A-0300029500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241AB5DC-5172-A64F-9F1A-4E1ECD61F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D669-8B47-3046-B45E-2F8B7275DD14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F9162C20-1F8A-A240-86E1-A49D9794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F73A94FB-82A9-4947-90BD-6E81C0057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AA28E-4B32-D846-9457-8C125F4A7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214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26206F7-E401-9942-BCE6-F2B0F5A37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B64E3EF-0C7D-C94F-8005-F181243C2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D669-8B47-3046-B45E-2F8B7275DD14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E12E56E-05B3-EA41-9E4E-E95F77904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F9A64C4-0D2F-7042-B55F-0EDFE56C8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AA28E-4B32-D846-9457-8C125F4A7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44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C6E03DE9-37D8-924F-B136-822BBB980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D669-8B47-3046-B45E-2F8B7275DD14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9DB4FF3-1883-3749-BC00-83EB8DF97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6116C64-07F5-A147-8228-354D6B605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AA28E-4B32-D846-9457-8C125F4A7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54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FDC3172-BBDA-084F-AC7D-A03013424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0B8F840-F376-584F-8A21-C1B617663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E67BE2F-65F3-444A-868C-24470C8A6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A3F9604-F344-194D-91A6-ED757753B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D669-8B47-3046-B45E-2F8B7275DD14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89A5BBD-821B-9046-BA41-615FAB54A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4ED2549E-869D-3C41-A89D-8DF73D652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AA28E-4B32-D846-9457-8C125F4A7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19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29D3E77-4F22-B94A-B35A-4194C2E61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A4DA686F-C02C-7443-868C-3CF64BB19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81D374F2-A327-C941-AF1A-94E236C27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AD215D7-C009-2444-B638-425751BA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D669-8B47-3046-B45E-2F8B7275DD14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7CA94C0-21FA-0848-A5F3-A3C776F8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DED5FD3-3563-594C-A222-14083F74E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AA28E-4B32-D846-9457-8C125F4A7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18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CBACC04-8D09-4A4E-8964-162F6F75B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E6A557E-E6F9-404A-AD70-56D56B475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CFCEB75-2A76-1B4D-AC83-F9638A07F8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1D669-8B47-3046-B45E-2F8B7275DD14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62A0AE7-B55A-3146-9C8C-FE48079B8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F241FDB-A94D-FB41-B394-6EC1B9D75A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AA28E-4B32-D846-9457-8C125F4A7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27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2D1A6C3-A02E-7D47-8CF2-3E559452C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5" y="1205722"/>
            <a:ext cx="4982819" cy="95733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4C97"/>
                </a:solidFill>
              </a:rPr>
              <a:t>ЦЕЛЬ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3C3E0A58-E009-2841-B88E-4A36FE4290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0816" y="365125"/>
            <a:ext cx="2903991" cy="743705"/>
          </a:xfrm>
          <a:prstGeom prst="rect">
            <a:avLst/>
          </a:prstGeom>
        </p:spPr>
      </p:pic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09FA564F-AD6F-4F48-8599-3DBAE398CC67}"/>
              </a:ext>
            </a:extLst>
          </p:cNvPr>
          <p:cNvSpPr txBox="1">
            <a:spLocks/>
          </p:cNvSpPr>
          <p:nvPr/>
        </p:nvSpPr>
        <p:spPr>
          <a:xfrm>
            <a:off x="506592" y="1701900"/>
            <a:ext cx="3220804" cy="16962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700" b="1" dirty="0">
                <a:solidFill>
                  <a:srgbClr val="004C97"/>
                </a:solidFill>
              </a:rPr>
              <a:t>СОЗДАНИЕ УСЛОВИЙ ДЛЯ ВНЕДРЕНИЯ К 2024 ГОДУ СОВРЕМЕННОЙ И БЕЗОПАСНОЙ ЦИФРОВОЙ ОБРАЗОВАТЕЛЬНОЙ СРЕДЫ, </a:t>
            </a:r>
            <a:r>
              <a:rPr lang="ru-RU" sz="1700" b="1" dirty="0">
                <a:solidFill>
                  <a:srgbClr val="69B3E8"/>
                </a:solidFill>
              </a:rPr>
              <a:t>ОБЕСПЕЧИВАЮЩЕЙ ФОРМИРОВАНИЕ ЦЕННОСТИ К САМОРАЗВИТИЮ И САМООБРАЗОВАНИЮ У ОБУЧАЮЩИХСЯ ОБРАЗОВАТЕЛЬНЫХ ОРГАНИЗАЦИЙ ВСЕХ ВИДОВ И УРОВНЕЙ</a:t>
            </a:r>
            <a:r>
              <a:rPr lang="ru-RU" sz="1700" b="1" dirty="0">
                <a:solidFill>
                  <a:srgbClr val="004C97"/>
                </a:solidFill>
              </a:rPr>
              <a:t>, ПУТЕМ ОБНОВЛЕНИЯ ИНФОРМАЦИОННО-КОММУНИКАЦИОННОЙ ИНФРАСТРУКТУРЫ, ПОДГОТОВКИ КАДРОВ, СОЗДАНИЯ ФЕДЕРАЛЬНОЙ ПЛАТФОРМЫ</a:t>
            </a:r>
          </a:p>
        </p:txBody>
      </p:sp>
      <p:pic>
        <p:nvPicPr>
          <p:cNvPr id="58" name="Рисунок 57">
            <a:extLst>
              <a:ext uri="{FF2B5EF4-FFF2-40B4-BE49-F238E27FC236}">
                <a16:creationId xmlns="" xmlns:a16="http://schemas.microsoft.com/office/drawing/2014/main" id="{F19B9251-72B5-354B-8333-5F60C9E973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12018" y="392095"/>
            <a:ext cx="710649" cy="710649"/>
          </a:xfrm>
          <a:prstGeom prst="rect">
            <a:avLst/>
          </a:prstGeom>
        </p:spPr>
      </p:pic>
      <p:sp>
        <p:nvSpPr>
          <p:cNvPr id="36" name="Прямоугольник с одним вырезанным углом 35">
            <a:extLst>
              <a:ext uri="{FF2B5EF4-FFF2-40B4-BE49-F238E27FC236}">
                <a16:creationId xmlns="" xmlns:a16="http://schemas.microsoft.com/office/drawing/2014/main" id="{CF52742F-F7CC-8F45-B5A6-F2FF68CF85F5}"/>
              </a:ext>
            </a:extLst>
          </p:cNvPr>
          <p:cNvSpPr/>
          <p:nvPr/>
        </p:nvSpPr>
        <p:spPr>
          <a:xfrm rot="10800000">
            <a:off x="3727395" y="50802"/>
            <a:ext cx="8363009" cy="1253549"/>
          </a:xfrm>
          <a:prstGeom prst="snip1Rect">
            <a:avLst>
              <a:gd name="adj" fmla="val 50000"/>
            </a:avLst>
          </a:prstGeom>
          <a:solidFill>
            <a:srgbClr val="004C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с одним вырезанным углом 36">
            <a:extLst>
              <a:ext uri="{FF2B5EF4-FFF2-40B4-BE49-F238E27FC236}">
                <a16:creationId xmlns="" xmlns:a16="http://schemas.microsoft.com/office/drawing/2014/main" id="{95785393-A0F0-7C48-8678-21C0D6CAFDD7}"/>
              </a:ext>
            </a:extLst>
          </p:cNvPr>
          <p:cNvSpPr/>
          <p:nvPr/>
        </p:nvSpPr>
        <p:spPr>
          <a:xfrm rot="10800000">
            <a:off x="3812059" y="-16933"/>
            <a:ext cx="8363009" cy="1253549"/>
          </a:xfrm>
          <a:prstGeom prst="snip1Rect">
            <a:avLst>
              <a:gd name="adj" fmla="val 50000"/>
            </a:avLst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CBC4026-8D8A-4F4C-AEF3-DA4EED212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5496" y="310798"/>
            <a:ext cx="7071885" cy="743705"/>
          </a:xfrm>
        </p:spPr>
        <p:txBody>
          <a:bodyPr>
            <a:noAutofit/>
          </a:bodyPr>
          <a:lstStyle/>
          <a:p>
            <a:r>
              <a:rPr lang="ru-RU" sz="3000" b="1" dirty="0">
                <a:solidFill>
                  <a:srgbClr val="004C97"/>
                </a:solidFill>
                <a:latin typeface="+mn-lt"/>
                <a:ea typeface="Hiragino Sans W4" panose="020B0400000000000000" pitchFamily="34" charset="-128"/>
                <a:cs typeface="Gurmukhi Sangam MN" pitchFamily="2" charset="0"/>
              </a:rPr>
              <a:t>Федеральный проект </a:t>
            </a:r>
            <a:br>
              <a:rPr lang="ru-RU" sz="3000" b="1" dirty="0">
                <a:solidFill>
                  <a:srgbClr val="004C97"/>
                </a:solidFill>
                <a:latin typeface="+mn-lt"/>
                <a:ea typeface="Hiragino Sans W4" panose="020B0400000000000000" pitchFamily="34" charset="-128"/>
                <a:cs typeface="Gurmukhi Sangam MN" pitchFamily="2" charset="0"/>
              </a:rPr>
            </a:br>
            <a:r>
              <a:rPr lang="ru-RU" sz="3000" b="1" dirty="0">
                <a:solidFill>
                  <a:srgbClr val="004C97"/>
                </a:solidFill>
                <a:latin typeface="+mn-lt"/>
                <a:ea typeface="Hiragino Sans W4" panose="020B0400000000000000" pitchFamily="34" charset="-128"/>
                <a:cs typeface="Gurmukhi Sangam MN" pitchFamily="2" charset="0"/>
              </a:rPr>
              <a:t>«Цифровая образовательная среда»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29CA963A-E5C1-E944-8B34-ED204B41D4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77105" y="296658"/>
            <a:ext cx="683236" cy="683236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E311314C-5669-BA43-8A0A-F95D612A2C2A}"/>
              </a:ext>
            </a:extLst>
          </p:cNvPr>
          <p:cNvSpPr/>
          <p:nvPr/>
        </p:nvSpPr>
        <p:spPr>
          <a:xfrm>
            <a:off x="4411534" y="2646804"/>
            <a:ext cx="36279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4C97"/>
                </a:solidFill>
              </a:rPr>
              <a:t>«ЦОС 2019»</a:t>
            </a:r>
          </a:p>
        </p:txBody>
      </p:sp>
      <p:sp>
        <p:nvSpPr>
          <p:cNvPr id="15" name="Прямоугольник с одним вырезанным углом 14">
            <a:extLst>
              <a:ext uri="{FF2B5EF4-FFF2-40B4-BE49-F238E27FC236}">
                <a16:creationId xmlns="" xmlns:a16="http://schemas.microsoft.com/office/drawing/2014/main" id="{8CC80367-AEEE-8141-BF22-EEDD74B86652}"/>
              </a:ext>
            </a:extLst>
          </p:cNvPr>
          <p:cNvSpPr/>
          <p:nvPr/>
        </p:nvSpPr>
        <p:spPr>
          <a:xfrm rot="10800000">
            <a:off x="4169282" y="1524615"/>
            <a:ext cx="8005786" cy="906049"/>
          </a:xfrm>
          <a:prstGeom prst="snip1Rect">
            <a:avLst>
              <a:gd name="adj" fmla="val 50000"/>
            </a:avLst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57721027-87C9-3F41-ABCF-A82D2ED5629C}"/>
              </a:ext>
            </a:extLst>
          </p:cNvPr>
          <p:cNvSpPr/>
          <p:nvPr/>
        </p:nvSpPr>
        <p:spPr>
          <a:xfrm>
            <a:off x="6446189" y="3499126"/>
            <a:ext cx="8051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004C97"/>
                </a:solidFill>
              </a:rPr>
              <a:t>14</a:t>
            </a:r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F478E51E-4D63-DF4C-BB48-C856CF1AC6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86890" y="3038293"/>
            <a:ext cx="1015680" cy="1015680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41F1C141-928F-DE4D-97B8-CDCB77EC758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72730" y="3203986"/>
            <a:ext cx="951852" cy="951852"/>
          </a:xfrm>
          <a:prstGeom prst="rect">
            <a:avLst/>
          </a:prstGeom>
        </p:spPr>
      </p:pic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7EE91776-F0F8-B34A-848B-9FBF00DA354C}"/>
              </a:ext>
            </a:extLst>
          </p:cNvPr>
          <p:cNvSpPr/>
          <p:nvPr/>
        </p:nvSpPr>
        <p:spPr>
          <a:xfrm>
            <a:off x="8923867" y="3391932"/>
            <a:ext cx="316653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004C97"/>
                </a:solidFill>
              </a:rPr>
              <a:t>29 074,69</a:t>
            </a:r>
          </a:p>
          <a:p>
            <a:r>
              <a:rPr lang="ru-RU" sz="2800" b="1" dirty="0">
                <a:solidFill>
                  <a:srgbClr val="004C97"/>
                </a:solidFill>
              </a:rPr>
              <a:t>тыс. руб.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5599448D-FEBE-9247-A9D5-ED79ADD94A8E}"/>
              </a:ext>
            </a:extLst>
          </p:cNvPr>
          <p:cNvSpPr/>
          <p:nvPr/>
        </p:nvSpPr>
        <p:spPr>
          <a:xfrm>
            <a:off x="4366624" y="4136937"/>
            <a:ext cx="4629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4C97"/>
                </a:solidFill>
              </a:rPr>
              <a:t>«ЦОС 2020 - 2022»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026F830A-F454-7147-8273-41238AE0347E}"/>
              </a:ext>
            </a:extLst>
          </p:cNvPr>
          <p:cNvSpPr/>
          <p:nvPr/>
        </p:nvSpPr>
        <p:spPr>
          <a:xfrm>
            <a:off x="6352933" y="5083979"/>
            <a:ext cx="8051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004C97"/>
                </a:solidFill>
              </a:rPr>
              <a:t>92</a:t>
            </a:r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2" name="Рисунок 21">
            <a:extLst>
              <a:ext uri="{FF2B5EF4-FFF2-40B4-BE49-F238E27FC236}">
                <a16:creationId xmlns="" xmlns:a16="http://schemas.microsoft.com/office/drawing/2014/main" id="{DE16F555-9921-A342-8E3F-3BF484FE6B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93634" y="4623146"/>
            <a:ext cx="1015680" cy="1015680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="" xmlns:a16="http://schemas.microsoft.com/office/drawing/2014/main" id="{2F68C6F8-404C-EF4E-BE36-99664E7071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22373" y="4728218"/>
            <a:ext cx="951852" cy="951852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8E218083-9735-F94F-B5C8-FEDE280B8B93}"/>
              </a:ext>
            </a:extLst>
          </p:cNvPr>
          <p:cNvSpPr/>
          <p:nvPr/>
        </p:nvSpPr>
        <p:spPr>
          <a:xfrm>
            <a:off x="8949386" y="4744921"/>
            <a:ext cx="307328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004C97"/>
                </a:solidFill>
              </a:rPr>
              <a:t>204 482,14</a:t>
            </a:r>
          </a:p>
          <a:p>
            <a:r>
              <a:rPr lang="ru-RU" sz="2800" b="1" dirty="0">
                <a:solidFill>
                  <a:srgbClr val="004C97"/>
                </a:solidFill>
              </a:rPr>
              <a:t>тыс. руб.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9C0F7B9-A212-1A42-87DB-17A69438F9AD}"/>
              </a:ext>
            </a:extLst>
          </p:cNvPr>
          <p:cNvSpPr txBox="1"/>
          <p:nvPr/>
        </p:nvSpPr>
        <p:spPr>
          <a:xfrm>
            <a:off x="4486373" y="1672975"/>
            <a:ext cx="75362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4C97"/>
                </a:solidFill>
              </a:rPr>
              <a:t>Внедрение модели цифровой образовательной среды</a:t>
            </a:r>
          </a:p>
          <a:p>
            <a:endParaRPr lang="ru-RU" dirty="0"/>
          </a:p>
        </p:txBody>
      </p:sp>
      <p:sp>
        <p:nvSpPr>
          <p:cNvPr id="26" name="Прямоугольник с одним вырезанным углом 25">
            <a:extLst>
              <a:ext uri="{FF2B5EF4-FFF2-40B4-BE49-F238E27FC236}">
                <a16:creationId xmlns="" xmlns:a16="http://schemas.microsoft.com/office/drawing/2014/main" id="{008CD483-43E2-B246-A322-C44B70718F2C}"/>
              </a:ext>
            </a:extLst>
          </p:cNvPr>
          <p:cNvSpPr/>
          <p:nvPr/>
        </p:nvSpPr>
        <p:spPr>
          <a:xfrm rot="10800000">
            <a:off x="4142615" y="6031769"/>
            <a:ext cx="8005786" cy="792616"/>
          </a:xfrm>
          <a:prstGeom prst="snip1Rect">
            <a:avLst>
              <a:gd name="adj" fmla="val 50000"/>
            </a:avLst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CF9CCEB8-0C47-AE44-9419-DF048172C16A}"/>
              </a:ext>
            </a:extLst>
          </p:cNvPr>
          <p:cNvSpPr txBox="1"/>
          <p:nvPr/>
        </p:nvSpPr>
        <p:spPr>
          <a:xfrm>
            <a:off x="4515394" y="6006805"/>
            <a:ext cx="7733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4C97"/>
                </a:solidFill>
              </a:rPr>
              <a:t>Повышение квалификации педагогических работников </a:t>
            </a:r>
          </a:p>
          <a:p>
            <a:r>
              <a:rPr lang="ru-RU" sz="2400" b="1" dirty="0">
                <a:solidFill>
                  <a:srgbClr val="004C97"/>
                </a:solidFill>
              </a:rPr>
              <a:t>запланировано с 2020 года</a:t>
            </a:r>
          </a:p>
          <a:p>
            <a:endParaRPr lang="ru-RU" dirty="0"/>
          </a:p>
        </p:txBody>
      </p:sp>
      <p:pic>
        <p:nvPicPr>
          <p:cNvPr id="28" name="Рисунок 27">
            <a:extLst>
              <a:ext uri="{FF2B5EF4-FFF2-40B4-BE49-F238E27FC236}">
                <a16:creationId xmlns="" xmlns:a16="http://schemas.microsoft.com/office/drawing/2014/main" id="{41919D0E-AF64-477D-9AA5-EE2A321648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49386" y="2467835"/>
            <a:ext cx="801751" cy="801751"/>
          </a:xfrm>
          <a:prstGeom prst="rect">
            <a:avLst/>
          </a:prstGeom>
        </p:spPr>
      </p:pic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22B5233D-3189-474A-812C-F32C70611DDA}"/>
              </a:ext>
            </a:extLst>
          </p:cNvPr>
          <p:cNvSpPr/>
          <p:nvPr/>
        </p:nvSpPr>
        <p:spPr>
          <a:xfrm>
            <a:off x="9751137" y="2641686"/>
            <a:ext cx="36279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4C97"/>
                </a:solidFill>
              </a:rPr>
              <a:t>«</a:t>
            </a:r>
            <a:r>
              <a:rPr lang="en-US" sz="2800" b="1" dirty="0">
                <a:solidFill>
                  <a:srgbClr val="004C97"/>
                </a:solidFill>
              </a:rPr>
              <a:t>IT-</a:t>
            </a:r>
            <a:r>
              <a:rPr lang="ru-RU" sz="2800" b="1" dirty="0">
                <a:solidFill>
                  <a:srgbClr val="004C97"/>
                </a:solidFill>
              </a:rPr>
              <a:t>куб </a:t>
            </a:r>
            <a:r>
              <a:rPr lang="ru-RU" sz="2800" b="1" dirty="0">
                <a:solidFill>
                  <a:srgbClr val="FF0000"/>
                </a:solidFill>
              </a:rPr>
              <a:t>?</a:t>
            </a:r>
            <a:r>
              <a:rPr lang="ru-RU" sz="2800" b="1" dirty="0">
                <a:solidFill>
                  <a:srgbClr val="004C97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76177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3906</TotalTime>
  <Words>85</Words>
  <Application>Microsoft Office PowerPoint</Application>
  <PresentationFormat>Произвольный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Федеральный проект  «Цифровая образовательная среда»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Национальный проект  «Образование»</dc:title>
  <dc:creator>mvk@krao29.ru</dc:creator>
  <cp:lastModifiedBy>Техник</cp:lastModifiedBy>
  <cp:revision>166</cp:revision>
  <cp:lastPrinted>2020-02-25T15:35:50Z</cp:lastPrinted>
  <dcterms:created xsi:type="dcterms:W3CDTF">2020-02-21T22:17:02Z</dcterms:created>
  <dcterms:modified xsi:type="dcterms:W3CDTF">2020-12-29T11:08:40Z</dcterms:modified>
</cp:coreProperties>
</file>